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tags/tag24.xml" ContentType="application/vnd.openxmlformats-officedocument.presentationml.tags+xml"/>
  <Override PartName="/ppt/notesSlides/notesSlide71.xml" ContentType="application/vnd.openxmlformats-officedocument.presentationml.notesSlide+xml"/>
  <Override PartName="/ppt/tags/tag2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2"/>
  </p:notesMasterIdLst>
  <p:handoutMasterIdLst>
    <p:handoutMasterId r:id="rId113"/>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5" r:id="rId20"/>
    <p:sldId id="356" r:id="rId21"/>
    <p:sldId id="4531" r:id="rId22"/>
    <p:sldId id="2355" r:id="rId23"/>
    <p:sldId id="4532" r:id="rId24"/>
    <p:sldId id="4225" r:id="rId25"/>
    <p:sldId id="4545" r:id="rId26"/>
    <p:sldId id="783" r:id="rId27"/>
    <p:sldId id="4546" r:id="rId28"/>
    <p:sldId id="978" r:id="rId29"/>
    <p:sldId id="786" r:id="rId30"/>
    <p:sldId id="4547" r:id="rId31"/>
    <p:sldId id="4544" r:id="rId32"/>
    <p:sldId id="4548" r:id="rId33"/>
    <p:sldId id="4549" r:id="rId34"/>
    <p:sldId id="690" r:id="rId35"/>
    <p:sldId id="692" r:id="rId36"/>
    <p:sldId id="693" r:id="rId37"/>
    <p:sldId id="691" r:id="rId38"/>
    <p:sldId id="717" r:id="rId39"/>
    <p:sldId id="4550" r:id="rId40"/>
    <p:sldId id="743" r:id="rId41"/>
    <p:sldId id="698" r:id="rId42"/>
    <p:sldId id="4535" r:id="rId43"/>
    <p:sldId id="4551" r:id="rId44"/>
    <p:sldId id="787" r:id="rId45"/>
    <p:sldId id="788" r:id="rId46"/>
    <p:sldId id="789" r:id="rId47"/>
    <p:sldId id="792" r:id="rId48"/>
    <p:sldId id="793" r:id="rId49"/>
    <p:sldId id="794" r:id="rId50"/>
    <p:sldId id="798" r:id="rId51"/>
    <p:sldId id="799" r:id="rId52"/>
    <p:sldId id="800" r:id="rId53"/>
    <p:sldId id="801" r:id="rId54"/>
    <p:sldId id="802" r:id="rId55"/>
    <p:sldId id="803" r:id="rId56"/>
    <p:sldId id="808" r:id="rId57"/>
    <p:sldId id="809" r:id="rId58"/>
    <p:sldId id="810" r:id="rId59"/>
    <p:sldId id="811" r:id="rId60"/>
    <p:sldId id="812" r:id="rId61"/>
    <p:sldId id="813" r:id="rId62"/>
    <p:sldId id="814" r:id="rId63"/>
    <p:sldId id="815" r:id="rId64"/>
    <p:sldId id="856" r:id="rId65"/>
    <p:sldId id="857" r:id="rId66"/>
    <p:sldId id="4555" r:id="rId67"/>
    <p:sldId id="790" r:id="rId68"/>
    <p:sldId id="791" r:id="rId69"/>
    <p:sldId id="832" r:id="rId70"/>
    <p:sldId id="833" r:id="rId71"/>
    <p:sldId id="834" r:id="rId72"/>
    <p:sldId id="835" r:id="rId73"/>
    <p:sldId id="838" r:id="rId74"/>
    <p:sldId id="825" r:id="rId75"/>
    <p:sldId id="829" r:id="rId76"/>
    <p:sldId id="830" r:id="rId77"/>
    <p:sldId id="831" r:id="rId78"/>
    <p:sldId id="816" r:id="rId79"/>
    <p:sldId id="817" r:id="rId80"/>
    <p:sldId id="818" r:id="rId81"/>
    <p:sldId id="823" r:id="rId82"/>
    <p:sldId id="824" r:id="rId83"/>
    <p:sldId id="4552" r:id="rId84"/>
    <p:sldId id="701" r:id="rId85"/>
    <p:sldId id="704" r:id="rId86"/>
    <p:sldId id="705" r:id="rId87"/>
    <p:sldId id="706" r:id="rId88"/>
    <p:sldId id="4537" r:id="rId89"/>
    <p:sldId id="753" r:id="rId90"/>
    <p:sldId id="754" r:id="rId91"/>
    <p:sldId id="4554"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511" r:id="rId109"/>
    <p:sldId id="4556" r:id="rId110"/>
    <p:sldId id="50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autoAdjust="0"/>
    <p:restoredTop sz="64783" autoAdjust="0"/>
  </p:normalViewPr>
  <p:slideViewPr>
    <p:cSldViewPr snapToGrid="0">
      <p:cViewPr varScale="1">
        <p:scale>
          <a:sx n="78" d="100"/>
          <a:sy n="78" d="100"/>
        </p:scale>
        <p:origin x="171" y="69"/>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ableStyles" Target="tableStyle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notesMaster" Target="notesMasters/notesMaster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 Many, many services!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 5:33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 5:33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dirty="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dirty="0"/>
              <a:t>This includes installation, configuration, and management of open source components</a:t>
            </a:r>
          </a:p>
          <a:p>
            <a:pPr marL="742950" lvl="1" indent="-285750">
              <a:spcAft>
                <a:spcPts val="600"/>
              </a:spcAft>
              <a:buFont typeface="Wingdings" panose="05000000000000000000" pitchFamily="2" charset="2"/>
              <a:buChar char="§"/>
            </a:pPr>
            <a:r>
              <a:rPr lang="en-US" sz="1600" dirty="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dirty="0"/>
              <a:t>3 or more worker nodes (at least 3 for data high availability)</a:t>
            </a:r>
          </a:p>
          <a:p>
            <a:pPr marL="800100" lvl="1" indent="-342900">
              <a:lnSpc>
                <a:spcPct val="90000"/>
              </a:lnSpc>
              <a:spcAft>
                <a:spcPts val="600"/>
              </a:spcAft>
              <a:buFont typeface="Arial" panose="020B0604020202020204" pitchFamily="34" charset="0"/>
              <a:buChar char="•"/>
            </a:pPr>
            <a:r>
              <a:rPr lang="en-US" dirty="0"/>
              <a:t>2 head nodes (for redundancy)</a:t>
            </a:r>
          </a:p>
          <a:p>
            <a:pPr marL="800100" lvl="1" indent="-342900">
              <a:lnSpc>
                <a:spcPct val="90000"/>
              </a:lnSpc>
              <a:spcAft>
                <a:spcPts val="600"/>
              </a:spcAft>
              <a:buFont typeface="Arial" panose="020B0604020202020204" pitchFamily="34" charset="0"/>
              <a:buChar char="•"/>
            </a:pPr>
            <a:r>
              <a:rPr lang="en-US" dirty="0"/>
              <a:t>3 Zookeeper nodes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Kafka is I/O heavy, so </a:t>
            </a:r>
            <a:r>
              <a:rPr lang="en-US" sz="2000" dirty="0">
                <a:gradFill>
                  <a:gsLst>
                    <a:gs pos="2917">
                      <a:schemeClr val="tx1"/>
                    </a:gs>
                    <a:gs pos="30000">
                      <a:schemeClr val="tx1"/>
                    </a:gs>
                  </a:gsLst>
                  <a:lin ang="5400000" scaled="0"/>
                </a:gradFill>
                <a:hlinkClick r:id="rId3"/>
              </a:rPr>
              <a:t>Azure Managed Disks </a:t>
            </a:r>
            <a:r>
              <a:rPr lang="en-US" sz="2000" dirty="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dirty="0"/>
              <a:t>Managed disk can be either Standard (HDD) or Premium (SSD). Premium disks are used with DS and GS series VMs.</a:t>
            </a:r>
          </a:p>
          <a:p>
            <a:pPr marL="800100" lvl="1" indent="-342900">
              <a:lnSpc>
                <a:spcPct val="90000"/>
              </a:lnSpc>
              <a:spcAft>
                <a:spcPts val="600"/>
              </a:spcAft>
              <a:buFont typeface="Arial" panose="020B0604020202020204" pitchFamily="34" charset="0"/>
              <a:buChar char="•"/>
            </a:pPr>
            <a:r>
              <a:rPr lang="en-US" dirty="0"/>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number of disks used per node can be configured during HDInsight cluster creation (</a:t>
            </a:r>
            <a:r>
              <a:rPr lang="en-US" i="1" dirty="0">
                <a:gradFill>
                  <a:gsLst>
                    <a:gs pos="2917">
                      <a:schemeClr val="tx1"/>
                    </a:gs>
                    <a:gs pos="30000">
                      <a:schemeClr val="tx1"/>
                    </a:gs>
                  </a:gsLst>
                  <a:lin ang="5400000" scaled="0"/>
                </a:gradFill>
              </a:rPr>
              <a:t>up to 16 TB per node</a:t>
            </a:r>
            <a:r>
              <a:rPr lang="en-US" dirty="0">
                <a:gradFill>
                  <a:gsLst>
                    <a:gs pos="2917">
                      <a:schemeClr val="tx1"/>
                    </a:gs>
                    <a:gs pos="30000">
                      <a:schemeClr val="tx1"/>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Based on the concept of Event </a:t>
            </a:r>
            <a:r>
              <a:rPr lang="en-US" b="1" dirty="0">
                <a:latin typeface="Segoe UI Light" panose="020B0502040204020203" pitchFamily="34" charset="0"/>
                <a:cs typeface="Segoe UI Light" panose="020B0502040204020203" pitchFamily="34" charset="0"/>
              </a:rPr>
              <a:t>Producers</a:t>
            </a:r>
            <a:r>
              <a:rPr lang="en-US" dirty="0">
                <a:latin typeface="Segoe UI Light" panose="020B0502040204020203" pitchFamily="34" charset="0"/>
                <a:cs typeface="Segoe UI Light" panose="020B0502040204020203" pitchFamily="34" charset="0"/>
              </a:rPr>
              <a:t> and </a:t>
            </a:r>
            <a:r>
              <a:rPr lang="en-US" b="1" dirty="0">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dirty="0">
                <a:latin typeface="Segoe UI Light" panose="020B0502040204020203" pitchFamily="34" charset="0"/>
                <a:cs typeface="Segoe UI Light" panose="020B0502040204020203" pitchFamily="34" charset="0"/>
                <a:hlinkClick r:id="rId3"/>
              </a:rPr>
              <a:t>SAS tokens</a:t>
            </a:r>
            <a:r>
              <a:rPr lang="en-US" dirty="0">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can be captured automatically in either </a:t>
            </a:r>
            <a:r>
              <a:rPr lang="en-US" i="1" dirty="0">
                <a:latin typeface="Segoe UI Light" panose="020B0502040204020203" pitchFamily="34" charset="0"/>
                <a:cs typeface="Segoe UI Light" panose="020B0502040204020203" pitchFamily="34" charset="0"/>
              </a:rPr>
              <a:t>Azure Blob Storage or Azure Data Lake Store. </a:t>
            </a:r>
            <a:r>
              <a:rPr lang="en-US" dirty="0">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is stored by default for 24 hours</a:t>
            </a:r>
            <a:r>
              <a:rPr lang="en-US" dirty="0">
                <a:latin typeface="Segoe UI Light" panose="020B0502040204020203" pitchFamily="34" charset="0"/>
              </a:rPr>
              <a:t>. 84 GB of storage is included per Throughput Unit (TU)</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57</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serve us well. But there is a significant hardware cost, both to provision and to maintain and scale it. IT teams have to handle everything from power and cooling all the way up to deploying software and patches. When many teams in an organization depend on datacenter infrastructure, operations and communication complexity go up.</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62</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for data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1/29/2019 5:33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Cosmos DB, which can fulfill multiple roles in a data architecture.</a:t>
            </a:r>
          </a:p>
          <a:p>
            <a:endParaRPr lang="en-US" dirty="0"/>
          </a:p>
          <a:p>
            <a:r>
              <a:rPr lang="en-US" dirty="0"/>
              <a:t>It can function as a cold store; it can also function as a hot store, since it provides extremely low latency.</a:t>
            </a:r>
          </a:p>
          <a:p>
            <a:endParaRPr lang="en-US" dirty="0"/>
          </a:p>
          <a:p>
            <a:r>
              <a:rPr lang="en-US" dirty="0"/>
              <a:t>It can function as part of a stream processing pipeline, since it can ingest data, operate on it, and then emit a stream of new or updated records in its Change Feed, which in turn can be ingested by serverless Azure Functions or by other stream analytics technologies like the ones we’ve already looked at.</a:t>
            </a:r>
          </a:p>
          <a:p>
            <a:endParaRPr lang="en-US" dirty="0"/>
          </a:p>
          <a:p>
            <a:r>
              <a:rPr lang="en-US" dirty="0"/>
              <a:t>Cosmos DB is a multi-model, multi-geo database and is the only database to offer not one, but four separate financially backed SLAs. By multi-model, we mean that it’s more than “just” a NoSQL database; it has always handled document data (it was originally named “</a:t>
            </a:r>
            <a:r>
              <a:rPr lang="en-US" dirty="0" err="1"/>
              <a:t>DocumentDB</a:t>
            </a:r>
            <a:r>
              <a:rPr lang="en-US" dirty="0"/>
              <a:t>” several years ago...) and also handles table key-value and graph data, as well as offering protocol compatibility for Cassandra and MongoDB.</a:t>
            </a:r>
          </a:p>
          <a:p>
            <a:endParaRPr lang="en-US" dirty="0"/>
          </a:p>
          <a:p>
            <a:r>
              <a:rPr lang="en-US" dirty="0"/>
              <a:t>It scales elastically, and offers fine-grained consistency choices, SDKs on the major platforms, automatic indexing, easy partition management, and much more. As with everything else we’re discussing today, Cosmos DB is a PaaS managed service, so there’s no patching and rebooting to worry about.</a:t>
            </a:r>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pPr marL="228600" indent="-228600">
              <a:buAutoNum type="arabicParenR"/>
            </a:pPr>
            <a:r>
              <a:rPr lang="en-US" sz="1200" b="0" i="0" kern="1200" dirty="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dirty="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a:t>
            </a:r>
          </a:p>
          <a:p>
            <a:r>
              <a:rPr lang="en-US" sz="1200" b="0" i="0" kern="1200" dirty="0">
                <a:solidFill>
                  <a:schemeClr val="tx1"/>
                </a:solidFill>
                <a:effectLst/>
                <a:latin typeface="+mn-lt"/>
                <a:ea typeface="+mn-ea"/>
                <a:cs typeface="+mn-cs"/>
              </a:rPr>
              <a:t>Additional details: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use your </a:t>
            </a:r>
            <a:r>
              <a:rPr lang="en-US" sz="1200" b="0" i="0" u="none" strike="noStrike" kern="1200" dirty="0">
                <a:solidFill>
                  <a:schemeClr val="tx1"/>
                </a:solidFill>
                <a:effectLst/>
                <a:latin typeface="+mn-lt"/>
                <a:ea typeface="+mn-ea"/>
                <a:cs typeface="+mn-cs"/>
                <a:hlinkClick r:id="rId3"/>
              </a:rPr>
              <a:t>provisioned throughput</a:t>
            </a:r>
            <a:r>
              <a:rPr lang="en-US" sz="1200" b="0" i="0" kern="1200" dirty="0">
                <a:solidFill>
                  <a:schemeClr val="tx1"/>
                </a:solidFill>
                <a:effectLst/>
                <a:latin typeface="+mn-lt"/>
                <a:ea typeface="+mn-ea"/>
                <a:cs typeface="+mn-cs"/>
              </a:rPr>
              <a:t> in your write region or any </a:t>
            </a:r>
            <a:r>
              <a:rPr lang="en-US" sz="1200" b="0" i="0" u="none" strike="noStrike" kern="1200" dirty="0">
                <a:solidFill>
                  <a:schemeClr val="tx1"/>
                </a:solidFill>
                <a:effectLst/>
                <a:latin typeface="+mn-lt"/>
                <a:ea typeface="+mn-ea"/>
                <a:cs typeface="+mn-cs"/>
                <a:hlinkClick r:id="rId4"/>
              </a:rPr>
              <a:t>read region</a:t>
            </a:r>
            <a:r>
              <a:rPr lang="en-US" sz="1200" b="0" i="0" kern="1200" dirty="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dirty="0">
                <a:solidFill>
                  <a:schemeClr val="tx1"/>
                </a:solidFill>
                <a:effectLst/>
                <a:latin typeface="+mn-lt"/>
                <a:ea typeface="+mn-ea"/>
                <a:cs typeface="+mn-cs"/>
                <a:hlinkClick r:id="rId5"/>
              </a:rPr>
              <a:t>TTL capability</a:t>
            </a:r>
            <a:r>
              <a:rPr lang="en-US" sz="1200" b="0" i="0" kern="1200" dirty="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1/29/2019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7.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4.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1.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5.xml"/><Relationship Id="rId4"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8.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1.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4.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7.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4.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4964747"/>
            <a:ext cx="4748801" cy="1477328"/>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solidFill>
                  <a:schemeClr val="accent2"/>
                </a:solidFill>
              </a:rPr>
              <a:t>Patrick.El-Azem</a:t>
            </a:r>
            <a:r>
              <a:rPr lang="en-US" sz="2400" dirty="0"/>
              <a:t>@microsoft.com</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pic>
        <p:nvPicPr>
          <p:cNvPr id="2" name="Picture 1">
            <a:extLst>
              <a:ext uri="{FF2B5EF4-FFF2-40B4-BE49-F238E27FC236}">
                <a16:creationId xmlns:a16="http://schemas.microsoft.com/office/drawing/2014/main" id="{420F28A7-21E4-4829-941F-3456EF19319A}"/>
              </a:ext>
            </a:extLst>
          </p:cNvPr>
          <p:cNvPicPr>
            <a:picLocks noChangeAspect="1"/>
          </p:cNvPicPr>
          <p:nvPr/>
        </p:nvPicPr>
        <p:blipFill>
          <a:blip r:embed="rId3"/>
          <a:stretch>
            <a:fillRect/>
          </a:stretch>
        </p:blipFill>
        <p:spPr>
          <a:xfrm>
            <a:off x="3218946" y="7378"/>
            <a:ext cx="8973054" cy="6850622"/>
          </a:xfrm>
          <a:prstGeom prst="rect">
            <a:avLst/>
          </a:prstGeom>
          <a:solidFill>
            <a:schemeClr val="tx1"/>
          </a:solidFill>
        </p:spPr>
      </p:pic>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6517218"/>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dirty="0"/>
                        <a:t>Do you have a Hybrid scenario where you want to run your stream analytics solution either Azure, or on-premises or both?</a:t>
                      </a:r>
                      <a:endParaRPr lang="en-US" sz="1200" dirty="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aka.ms/danrt-0129</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556936"/>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management tooling</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94069"/>
            <a:ext cx="12192000" cy="541126"/>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 name="Picture 2">
            <a:extLst>
              <a:ext uri="{FF2B5EF4-FFF2-40B4-BE49-F238E27FC236}">
                <a16:creationId xmlns:a16="http://schemas.microsoft.com/office/drawing/2014/main" id="{6F541C09-D032-49B1-B148-F328CD647E14}"/>
              </a:ext>
            </a:extLst>
          </p:cNvPr>
          <p:cNvPicPr>
            <a:picLocks noChangeAspect="1"/>
          </p:cNvPicPr>
          <p:nvPr/>
        </p:nvPicPr>
        <p:blipFill>
          <a:blip r:embed="rId4"/>
          <a:stretch>
            <a:fillRect/>
          </a:stretch>
        </p:blipFill>
        <p:spPr>
          <a:xfrm>
            <a:off x="6777728" y="609591"/>
            <a:ext cx="4042956" cy="6113452"/>
          </a:xfrm>
          <a:prstGeom prst="rect">
            <a:avLst/>
          </a:prstGeom>
        </p:spPr>
      </p:pic>
    </p:spTree>
    <p:extLst>
      <p:ext uri="{BB962C8B-B14F-4D97-AF65-F5344CB8AC3E}">
        <p14:creationId xmlns:p14="http://schemas.microsoft.com/office/powerpoint/2010/main" val="41370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AMQP)</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992420832"/>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Pay per IoT Hub Unit</a:t>
                      </a:r>
                    </a:p>
                  </a:txBody>
                  <a:tcPr anchor="ct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84018254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dirty="0"/>
                        <a:t>Often a streaming application also needs to interact with batch data, do interactive analysis, do machine learning etc. A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dirty="0"/>
                        <a:t>The service should be able to consume data from common ingestion services such as Kafka, HDFS and cloud storage services.</a:t>
                      </a:r>
                    </a:p>
                  </a:txBody>
                  <a:tcPr anchor="ctr"/>
                </a:tc>
                <a:tc>
                  <a:txBody>
                    <a:bodyPr/>
                    <a:lstStyle/>
                    <a:p>
                      <a:r>
                        <a:rPr lang="en-US" sz="1200" dirty="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dirty="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ext uri="{D42A27DB-BD31-4B8C-83A1-F6EECF244321}">
                <p14:modId xmlns:p14="http://schemas.microsoft.com/office/powerpoint/2010/main" val="2979584591"/>
              </p:ext>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dirty="0">
                          <a:latin typeface="Segoe UI Semilight" panose="020B0402040204020203" pitchFamily="34" charset="0"/>
                          <a:cs typeface="Segoe UI Semilight" panose="020B0402040204020203" pitchFamily="34" charset="0"/>
                        </a:rPr>
                        <a:t>Spark is unique in that it provides a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530794543"/>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Scala, HiveQL, R, or U-SQL.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60" y="739792"/>
            <a:ext cx="7400543" cy="563791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Databricks.com</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776" y="1890868"/>
            <a:ext cx="6095999" cy="4547399"/>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dirty="0" err="1">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endParaRPr kumimoji="0" lang="en-US" sz="1600" b="0" i="0" u="none" strike="noStrike" kern="1200" cap="none" spc="0" normalizeH="0" baseline="0" noProof="0" dirty="0">
              <a:ln>
                <a:noFill/>
              </a:ln>
              <a:solidFill>
                <a:srgbClr val="E74C3C"/>
              </a:solidFill>
              <a:effectLst/>
              <a:uLnTx/>
              <a:uFillTx/>
              <a:latin typeface="Segoe UI Semilight" panose="020B0402040204020203" pitchFamily="34" charset="0"/>
              <a:ea typeface="+mn-ea"/>
              <a:cs typeface="Segoe UI Semilight" panose="020B0402040204020203" pitchFamily="34" charset="0"/>
            </a:endParaRP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22" y="1863146"/>
            <a:ext cx="6032247" cy="3505066"/>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296584" y="5368212"/>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1"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ML Service</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i="0" u="none" strike="noStrike" kern="0" cap="none" spc="49" normalizeH="0" baseline="0" noProof="0" dirty="0">
                <a:ln>
                  <a:noFill/>
                </a:ln>
                <a:solidFill>
                  <a:srgbClr val="505050"/>
                </a:solidFill>
                <a:effectLst/>
                <a:uLnTx/>
                <a:uFillTx/>
                <a:latin typeface="Segoe UI Semibold" charset="0"/>
                <a:ea typeface="+mn-ea"/>
                <a:cs typeface="Segoe UI Semibold" charset="0"/>
              </a:rPr>
              <a:t>Cognitive services</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19435</Words>
  <Application>Microsoft Office PowerPoint</Application>
  <PresentationFormat>Widescreen</PresentationFormat>
  <Paragraphs>2233</Paragraphs>
  <Slides>104</Slides>
  <Notes>89</Notes>
  <HiddenSlides>3</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104</vt:i4>
      </vt:variant>
    </vt:vector>
  </HeadingPairs>
  <TitlesOfParts>
    <vt:vector size="121"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2019-01-29T12:47:30Z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